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24384000" cy="13716000"/>
  <p:notesSz cx="6858000" cy="9144000"/>
  <p:embeddedFontLst>
    <p:embeddedFont>
      <p:font typeface="Helvetica Neue" panose="02000503000000020004" pitchFamily="2" charset="0"/>
      <p:regular r:id="rId14"/>
      <p:bold r:id="rId15"/>
      <p:italic r:id="rId16"/>
      <p:boldItalic r:id="rId17"/>
    </p:embeddedFont>
    <p:embeddedFont>
      <p:font typeface="Rockwell" panose="02060603020205020403" pitchFamily="18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6FA297-A1F2-40C7-9CE9-2C6ACF35FE46}">
  <a:tblStyle styleId="{736FA297-A1F2-40C7-9CE9-2C6ACF35FE4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 type="title">
  <p:cSld name="TITLE">
    <p:bg>
      <p:bgPr>
        <a:gradFill>
          <a:gsLst>
            <a:gs pos="0">
              <a:srgbClr val="FF6A00"/>
            </a:gs>
            <a:gs pos="100000">
              <a:srgbClr val="FF00D5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1219200" y="11986162"/>
            <a:ext cx="21945600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3"/>
          </p:nvPr>
        </p:nvSpPr>
        <p:spPr>
          <a:xfrm>
            <a:off x="1219200" y="2616200"/>
            <a:ext cx="21945600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405765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9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iting">
  <p:cSld name="Uiting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oot feit">
  <p:cSld name="Groot fei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at">
  <p:cSld name="Citaa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driemaal">
  <p:cSld name="Foto - driemaal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4"/>
          <p:cNvSpPr>
            <a:spLocks noGrp="1"/>
          </p:cNvSpPr>
          <p:nvPr>
            <p:ph type="pic" idx="3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4"/>
          <p:cNvSpPr>
            <a:spLocks noGrp="1"/>
          </p:cNvSpPr>
          <p:nvPr>
            <p:ph type="pic" idx="4"/>
          </p:nvPr>
        </p:nvSpPr>
        <p:spPr>
          <a:xfrm>
            <a:off x="-63500" y="1270000"/>
            <a:ext cx="16763999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>
            <a:spLocks noGrp="1"/>
          </p:cNvSpPr>
          <p:nvPr>
            <p:ph type="pic" idx="2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>
  <p:cSld name="Leeg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foto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1" cy="16256001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3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foto alt">
  <p:cSld name="Titel en foto al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>
            <a:spLocks noGrp="1"/>
          </p:cNvSpPr>
          <p:nvPr>
            <p:ph type="pic" idx="2"/>
          </p:nvPr>
        </p:nvSpPr>
        <p:spPr>
          <a:xfrm>
            <a:off x="9283700" y="1270000"/>
            <a:ext cx="16751299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psomming">
  <p:cSld name="Titel en opsomming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6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5765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9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­somming">
  <p:cSld name="Op­somming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5765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9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opsomm., foto">
  <p:cSld name="Titel, opsomm., fot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>
            <a:spLocks noGrp="1"/>
          </p:cNvSpPr>
          <p:nvPr>
            <p:ph type="pic" idx="2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3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5765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9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">
  <p:cSld name="Secti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>
  <p:cSld name="Alleen titel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6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6167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7A00"/>
            </a:gs>
            <a:gs pos="100000">
              <a:srgbClr val="FF00C7"/>
            </a:gs>
          </a:gsLst>
          <a:lin ang="5400000" scaled="0"/>
        </a:gra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ctrTitle" idx="4294967295"/>
          </p:nvPr>
        </p:nvSpPr>
        <p:spPr>
          <a:xfrm>
            <a:off x="1617314" y="-42931"/>
            <a:ext cx="21945600" cy="321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Rockwell"/>
              <a:buNone/>
            </a:pPr>
            <a:endParaRPr sz="12200" b="1" i="0" u="none" strike="noStrike" cap="none" dirty="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Rockwell"/>
              <a:buNone/>
            </a:pPr>
            <a:r>
              <a:rPr lang="en-US" sz="12200" b="1" i="0" u="none" strike="noStrike" cap="none" dirty="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VSO de </a:t>
            </a:r>
            <a:r>
              <a:rPr lang="en-US" sz="12200" b="1" i="0" u="none" strike="noStrike" cap="none" dirty="0" err="1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Heldring</a:t>
            </a:r>
            <a:endParaRPr sz="12200" b="1" i="0" u="none" strike="noStrike" cap="none" dirty="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12087986" y="12700000"/>
            <a:ext cx="215647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1219200" y="11986162"/>
            <a:ext cx="21945600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5737D0-3B73-247B-12C2-32AA45983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7" y="3556809"/>
            <a:ext cx="14887913" cy="9925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ubTitle" idx="4294967295"/>
          </p:nvPr>
        </p:nvSpPr>
        <p:spPr>
          <a:xfrm>
            <a:off x="1600354" y="860075"/>
            <a:ext cx="19909500" cy="11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lnSpcReduction="10000"/>
          </a:bodyPr>
          <a:lstStyle/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41"/>
              <a:buFont typeface="Times New Roman"/>
              <a:buNone/>
            </a:pPr>
            <a:endParaRPr sz="13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4677"/>
              <a:buFont typeface="Arial"/>
              <a:buNone/>
            </a:pPr>
            <a:r>
              <a:rPr lang="en-US" sz="11784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Met wie werken wij samen:</a:t>
            </a:r>
            <a:endParaRPr sz="11784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endParaRPr sz="6084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Fibbe studiecentrum</a:t>
            </a:r>
            <a:endParaRPr sz="6084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Cordaan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MEE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Scharlakenkoord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Halt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Qpido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4641"/>
              <a:buFont typeface="Arial"/>
              <a:buNone/>
            </a:pPr>
            <a:endParaRPr sz="6084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5714"/>
              <a:buFont typeface="Arial"/>
              <a:buNone/>
            </a:pPr>
            <a:endParaRPr sz="7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3528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5714"/>
              <a:buFont typeface="Arial"/>
              <a:buNone/>
            </a:pPr>
            <a:endParaRPr sz="7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45" name="Google Shape;145;p27"/>
          <p:cNvSpPr txBox="1">
            <a:spLocks noGrp="1"/>
          </p:cNvSpPr>
          <p:nvPr>
            <p:ph type="sldNum" idx="12"/>
          </p:nvPr>
        </p:nvSpPr>
        <p:spPr>
          <a:xfrm>
            <a:off x="12060046" y="12700000"/>
            <a:ext cx="2715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subTitle" idx="4294967295"/>
          </p:nvPr>
        </p:nvSpPr>
        <p:spPr>
          <a:xfrm>
            <a:off x="1600354" y="860075"/>
            <a:ext cx="19909500" cy="11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32500" lnSpcReduction="10000"/>
          </a:bodyPr>
          <a:lstStyle/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4"/>
              <a:buFont typeface="Times New Roman"/>
              <a:buNone/>
            </a:pPr>
            <a:endParaRPr sz="13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1455"/>
              <a:buFont typeface="Arial"/>
              <a:buNone/>
            </a:pPr>
            <a:r>
              <a:rPr lang="en-US" sz="15034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Praktische informatie:</a:t>
            </a:r>
            <a:endParaRPr sz="15034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r>
              <a:rPr lang="en-US" sz="12519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Schooltijden:  Ma t/m vrij 8.30 - 14.30</a:t>
            </a: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r>
              <a:rPr lang="en-US" sz="12519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Deur is om 8.20 open, 8.30 start de les. </a:t>
            </a: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r>
              <a:rPr lang="en-US" sz="12519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Op vrijdag zwemmen alle leerlingen uit de eerste klassen en de Trainingsgroepen.</a:t>
            </a: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r>
              <a:rPr lang="en-US" sz="12519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Wanneer een leerling, busvervoer nodig heeft, dient u dit zelf aan te vragen. </a:t>
            </a: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r>
              <a:rPr lang="en-US" sz="12519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Iedere dag nemen de leerlingen water mee. </a:t>
            </a: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r>
              <a:rPr lang="en-US" sz="12519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Maandag tot en met donderdag nemen de leerlingen brood mee. </a:t>
            </a: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r>
              <a:rPr lang="en-US" sz="12519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Iedere vrijdag wordt er gekookt in de klas en nemen de leerlingen geen brood mee. </a:t>
            </a: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17908"/>
              <a:buFont typeface="Arial"/>
              <a:buNone/>
            </a:pPr>
            <a:r>
              <a:rPr lang="en-US" sz="12519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School zorgt voor fruit.</a:t>
            </a:r>
            <a:endParaRPr sz="12519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6084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89714"/>
              <a:buFont typeface="Arial"/>
              <a:buNone/>
            </a:pPr>
            <a:endParaRPr sz="7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3528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89714"/>
              <a:buFont typeface="Arial"/>
              <a:buNone/>
            </a:pPr>
            <a:endParaRPr sz="7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1" name="Google Shape;151;p28"/>
          <p:cNvSpPr txBox="1">
            <a:spLocks noGrp="1"/>
          </p:cNvSpPr>
          <p:nvPr>
            <p:ph type="sldNum" idx="12"/>
          </p:nvPr>
        </p:nvSpPr>
        <p:spPr>
          <a:xfrm>
            <a:off x="12060046" y="12700000"/>
            <a:ext cx="2715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subTitle" idx="4294967295"/>
          </p:nvPr>
        </p:nvSpPr>
        <p:spPr>
          <a:xfrm>
            <a:off x="3011900" y="1999350"/>
            <a:ext cx="18367800" cy="9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40"/>
              <a:buFont typeface="Rockwell"/>
              <a:buNone/>
            </a:pP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12061951" y="12700000"/>
            <a:ext cx="267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1900" y="400600"/>
            <a:ext cx="18744200" cy="129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4294967295"/>
          </p:nvPr>
        </p:nvSpPr>
        <p:spPr>
          <a:xfrm>
            <a:off x="3011900" y="1999350"/>
            <a:ext cx="18367800" cy="9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40"/>
              <a:buFont typeface="Rockwell"/>
              <a:buNone/>
            </a:pPr>
            <a:r>
              <a:rPr lang="en-US" sz="1164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Onze school;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2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4800" b="1">
                <a:solidFill>
                  <a:schemeClr val="lt1"/>
                </a:solidFill>
              </a:rPr>
              <a:t>70</a:t>
            </a: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leerlingen, 14 groepen;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vaardigheidsgroepen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reguliere groepen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trainingsgroepen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12061951" y="12700000"/>
            <a:ext cx="267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237099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ckwell"/>
              <a:buNone/>
            </a:pPr>
            <a:endParaRPr sz="11640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ckwell"/>
              <a:buNone/>
            </a:pPr>
            <a:r>
              <a:rPr lang="en-US" sz="1164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Ons team;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42500"/>
              <a:buFont typeface="Rockwel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 personeelsleden: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Administratie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Leerkrachten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Onderwijsassistenten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Vakleerkrachten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Trajectcoördinator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 begeleiders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Zorgcoördinator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Logopedie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Directie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Pedagogische conciërge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Fysiotherapeut/ Psychmotorische therapeut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Psycholoog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Cordaan medewerkers (vacature)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Collega’s van Fibbe studiecentrum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Schoolarts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Ouder en kind team medewerker (OKA)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Ergotherapeut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x per jaar schooltandarts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27333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12061951" y="12700000"/>
            <a:ext cx="267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  <p:sp>
        <p:nvSpPr>
          <p:cNvPr id="105" name="Google Shape;105;p21"/>
          <p:cNvSpPr txBox="1"/>
          <p:nvPr/>
        </p:nvSpPr>
        <p:spPr>
          <a:xfrm>
            <a:off x="757825" y="2079325"/>
            <a:ext cx="6482100" cy="3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/>
          <p:nvPr/>
        </p:nvSpPr>
        <p:spPr>
          <a:xfrm>
            <a:off x="9200350" y="5964525"/>
            <a:ext cx="5288400" cy="99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4294967295"/>
          </p:nvPr>
        </p:nvSpPr>
        <p:spPr>
          <a:xfrm>
            <a:off x="1436500" y="1059650"/>
            <a:ext cx="19394400" cy="12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262"/>
              <a:buFont typeface="Rockwell"/>
              <a:buNone/>
            </a:pPr>
            <a:r>
              <a:rPr lang="en-US" sz="1012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Vaardigheidsgroepen V1 ™ V5</a:t>
            </a:r>
            <a:endParaRPr sz="1012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33"/>
              <a:buFont typeface="Rockwell"/>
              <a:buNone/>
            </a:pPr>
            <a:endParaRPr sz="10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33"/>
              <a:buFont typeface="Rockwell"/>
              <a:buNone/>
            </a:pPr>
            <a:endParaRPr sz="10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79248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3603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2480" marR="0" lvl="0" indent="-2819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Leerlingen worden voorbereid op de volgende uitstroomperspectieven: 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248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3603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Dagbesteding Belevingsgericht, Leerroute 1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3603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  - Dagbesteding Activiteitgericht, Leerroute 2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3603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  - Dagbesteding Arbeidsmarktgericht, Leerroute 3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306" marR="0" lvl="0" indent="-809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Gericht op veiligheid.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306" marR="0" lvl="0" indent="-809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Gericht op het aanleren van praktische vaardigheden.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306" marR="0" lvl="0" indent="-809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Lokalen bevatten elementen van een huiskamer waar de praktische vaardigheden geoefend kunnen worden. 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306" marR="0" lvl="0" indent="-809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Taal en rekenen op eigen niveau.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3603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12060300" y="12700000"/>
            <a:ext cx="271019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/>
          <p:nvPr/>
        </p:nvSpPr>
        <p:spPr>
          <a:xfrm>
            <a:off x="9200350" y="5964525"/>
            <a:ext cx="5288400" cy="99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4294967295"/>
          </p:nvPr>
        </p:nvSpPr>
        <p:spPr>
          <a:xfrm>
            <a:off x="2279225" y="1146825"/>
            <a:ext cx="15917700" cy="12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262"/>
              <a:buFont typeface="Rockwell"/>
              <a:buNone/>
            </a:pPr>
            <a:r>
              <a:rPr lang="en-US" sz="1012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Reguliere groepen R1 </a:t>
            </a:r>
            <a:r>
              <a:rPr lang="en-US" sz="1012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™</a:t>
            </a:r>
            <a:r>
              <a:rPr lang="en-US" sz="1012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 R6</a:t>
            </a:r>
            <a:endParaRPr sz="10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46"/>
              <a:buFont typeface="Rockwell"/>
              <a:buNone/>
            </a:pPr>
            <a:endParaRPr sz="10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46"/>
              <a:buFont typeface="Rockwell"/>
              <a:buNone/>
            </a:pPr>
            <a:endParaRPr sz="10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7156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Leerlingen worden voorbereid op de volgende uitstroomperspectieven: 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7156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 - Dagbesteding Arbeidsmarktgericht, Leerroute 3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7156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 -  Beschut werk, Leerroute 3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7156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- Arbeid, Leerroute 4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7156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- MBO Entree, Leerroute 4/5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Gericht op het aanleren van arbeidsvaardigheden zoals;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7156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- zelfstandig werken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7156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- reflecteren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7156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- samenwerken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Taal en rekenen op eigen niveau.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7156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3"/>
          <p:cNvSpPr txBox="1">
            <a:spLocks noGrp="1"/>
          </p:cNvSpPr>
          <p:nvPr>
            <p:ph type="sldNum" idx="12"/>
          </p:nvPr>
        </p:nvSpPr>
        <p:spPr>
          <a:xfrm>
            <a:off x="12060300" y="12700000"/>
            <a:ext cx="2709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/>
          <p:nvPr/>
        </p:nvSpPr>
        <p:spPr>
          <a:xfrm>
            <a:off x="9200350" y="5964525"/>
            <a:ext cx="5288400" cy="99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4294967295"/>
          </p:nvPr>
        </p:nvSpPr>
        <p:spPr>
          <a:xfrm>
            <a:off x="2279225" y="1146825"/>
            <a:ext cx="18334200" cy="112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262"/>
              <a:buFont typeface="Rockwell"/>
              <a:buNone/>
            </a:pPr>
            <a:r>
              <a:rPr lang="en-US" sz="1012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Trainingsgroepen TG &amp; TGV</a:t>
            </a:r>
            <a:endParaRPr sz="1012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7262"/>
              <a:buFont typeface="Rockwell"/>
              <a:buNone/>
            </a:pPr>
            <a:endParaRPr sz="1012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33"/>
              <a:buFont typeface="Rockwell"/>
              <a:buNone/>
            </a:pPr>
            <a:endParaRPr sz="10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33"/>
              <a:buFont typeface="Rockwell"/>
              <a:buNone/>
            </a:pPr>
            <a:endParaRPr sz="10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Kleine groep; max 7 leerlingen, 1 leerkracht, 2 assistenten.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TG = voor leerlingen uit de reguliere groepen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TGV = voor de leerlingen uit de vaardigheidsgroepen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Accent in deze groep ligt op het sociaal emotioneel functioneren van de leerlingen. 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Zeer gestructureerde onderwijssetting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Duur is meestal 1 á 2 jaar, daarna doorstromen naar Vaardigheid of Regulier.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groepen worden begeleid door Fibbe studiecentrum.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3603"/>
              <a:buFont typeface="Arial"/>
              <a:buNone/>
            </a:pP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12060300" y="12700000"/>
            <a:ext cx="2709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12060046" y="12700000"/>
            <a:ext cx="2715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  <p:graphicFrame>
        <p:nvGraphicFramePr>
          <p:cNvPr id="132" name="Google Shape;132;p25"/>
          <p:cNvGraphicFramePr/>
          <p:nvPr/>
        </p:nvGraphicFramePr>
        <p:xfrm>
          <a:off x="832350" y="2872800"/>
          <a:ext cx="23279950" cy="12359580"/>
        </p:xfrm>
        <a:graphic>
          <a:graphicData uri="http://schemas.openxmlformats.org/drawingml/2006/table">
            <a:tbl>
              <a:tblPr>
                <a:noFill/>
                <a:tableStyleId>{736FA297-A1F2-40C7-9CE9-2C6ACF35FE46}</a:tableStyleId>
              </a:tblPr>
              <a:tblGrid>
                <a:gridCol w="1163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0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Taal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Rekenen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Sociaal emotionele vorming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Seksuele vorming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Praktische vaardigheden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Burgerschap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Keramiek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Beeldende techniek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Tekenen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Theaterlessen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Textiel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Tuin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Koken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Gymnastiek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Zwemmen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900"/>
                        <a:buFont typeface="Arial"/>
                        <a:buNone/>
                      </a:pPr>
                      <a:endParaRPr sz="3900" u="none" strike="noStrike" cap="none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Stages op diverse plekken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Groen opleiding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Horeca opleiding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Schoonmaak opleiding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Zorg  opleiding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US" sz="4000" u="none" strike="noStrike" cap="none">
                          <a:solidFill>
                            <a:schemeClr val="lt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Winkel opleiding</a:t>
                      </a:r>
                      <a:endParaRPr sz="4000" u="none" strike="noStrike" cap="none">
                        <a:solidFill>
                          <a:schemeClr val="lt1"/>
                        </a:solidFill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3" name="Google Shape;133;p25"/>
          <p:cNvSpPr txBox="1"/>
          <p:nvPr/>
        </p:nvSpPr>
        <p:spPr>
          <a:xfrm>
            <a:off x="5668875" y="617600"/>
            <a:ext cx="14295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4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Wat staat er op het rooster?</a:t>
            </a:r>
            <a:endParaRPr sz="74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subTitle" idx="4294967295"/>
          </p:nvPr>
        </p:nvSpPr>
        <p:spPr>
          <a:xfrm>
            <a:off x="3866964" y="743816"/>
            <a:ext cx="14631600" cy="11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85000" lnSpcReduction="20000"/>
          </a:bodyPr>
          <a:lstStyle/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63"/>
              <a:buFont typeface="Times New Roman"/>
              <a:buNone/>
            </a:pP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2678"/>
              <a:buFont typeface="Arial"/>
              <a:buNone/>
            </a:pPr>
            <a:r>
              <a:rPr lang="en-US" sz="11784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Activiteiten:</a:t>
            </a:r>
            <a:endParaRPr sz="11784" b="1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endParaRPr sz="6084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Kamp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Bezoek aan verschillende musea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Bezoek aan het theater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Bezoek aan ons eigen Heldringtheater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Schooldisco 2 x per jaar (vanaf 15 jaar)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Vieringen van verschillende feesten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Schaatsen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Boerenkoolmaaltijd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Lentemarkt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Tuindag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r>
              <a:rPr lang="en-US" sz="6084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Tuinfeest</a:t>
            </a:r>
            <a:endParaRPr sz="6084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139"/>
              <a:buFont typeface="Arial"/>
              <a:buNone/>
            </a:pPr>
            <a:endParaRPr sz="6084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39183"/>
              <a:buFont typeface="Arial"/>
              <a:buNone/>
            </a:pPr>
            <a:endParaRPr sz="7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3528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39183"/>
              <a:buFont typeface="Arial"/>
              <a:buNone/>
            </a:pPr>
            <a:endParaRPr sz="7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12060046" y="12700000"/>
            <a:ext cx="2715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467</Words>
  <Application>Microsoft Macintosh PowerPoint</Application>
  <PresentationFormat>Aangepast</PresentationFormat>
  <Paragraphs>168</Paragraphs>
  <Slides>11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Rockwell</vt:lpstr>
      <vt:lpstr>Arial</vt:lpstr>
      <vt:lpstr>Helvetica Neue</vt:lpstr>
      <vt:lpstr>Times New Roman</vt:lpstr>
      <vt:lpstr>23_ClassicWhite</vt:lpstr>
      <vt:lpstr> VSO de Heldring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Tarik Kash</cp:lastModifiedBy>
  <cp:revision>3</cp:revision>
  <dcterms:modified xsi:type="dcterms:W3CDTF">2025-02-04T14:30:37Z</dcterms:modified>
</cp:coreProperties>
</file>